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3716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491740"/>
            <a:ext cx="4869180" cy="32461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741045"/>
            <a:ext cx="7415927" cy="4482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825"/>
              </a:lnSpc>
              <a:buNone/>
            </a:pPr>
            <a:r>
              <a:rPr lang="en-US" sz="706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Resource Management: Optimizing for Efficiency</a:t>
            </a:r>
            <a:endParaRPr lang="en-US" sz="7060" dirty="0"/>
          </a:p>
        </p:txBody>
      </p:sp>
      <p:sp>
        <p:nvSpPr>
          <p:cNvPr id="7" name="Text 2"/>
          <p:cNvSpPr/>
          <p:nvPr/>
        </p:nvSpPr>
        <p:spPr>
          <a:xfrm>
            <a:off x="6350437" y="5593794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management is the process of planning, organizing, and controlling the use of resources to achieve organizational goals.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030" y="2550319"/>
            <a:ext cx="5006340" cy="312896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72346" y="1457920"/>
            <a:ext cx="7018258" cy="6318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76"/>
              </a:lnSpc>
              <a:buNone/>
            </a:pPr>
            <a:r>
              <a:rPr lang="en-US" sz="3981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Elastic Cloud Balancing</a:t>
            </a:r>
            <a:endParaRPr lang="en-US" sz="3981" dirty="0"/>
          </a:p>
        </p:txBody>
      </p:sp>
      <p:sp>
        <p:nvSpPr>
          <p:cNvPr id="7" name="Shape 2"/>
          <p:cNvSpPr/>
          <p:nvPr/>
        </p:nvSpPr>
        <p:spPr>
          <a:xfrm>
            <a:off x="672346" y="2594015"/>
            <a:ext cx="432197" cy="432197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799267" y="2658428"/>
            <a:ext cx="178356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8"/>
              </a:lnSpc>
              <a:buNone/>
            </a:pPr>
            <a:r>
              <a:rPr lang="en-US" sz="2388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88" dirty="0"/>
          </a:p>
        </p:txBody>
      </p:sp>
      <p:sp>
        <p:nvSpPr>
          <p:cNvPr id="9" name="Text 4"/>
          <p:cNvSpPr/>
          <p:nvPr/>
        </p:nvSpPr>
        <p:spPr>
          <a:xfrm>
            <a:off x="1296591" y="2594015"/>
            <a:ext cx="252757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99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Dynamic Scaling</a:t>
            </a:r>
            <a:endParaRPr lang="en-US" sz="1990" dirty="0"/>
          </a:p>
        </p:txBody>
      </p:sp>
      <p:sp>
        <p:nvSpPr>
          <p:cNvPr id="10" name="Text 5"/>
          <p:cNvSpPr/>
          <p:nvPr/>
        </p:nvSpPr>
        <p:spPr>
          <a:xfrm>
            <a:off x="1296591" y="3025140"/>
            <a:ext cx="7175063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0"/>
              </a:lnSpc>
              <a:buNone/>
            </a:pPr>
            <a:r>
              <a:rPr lang="en-US" sz="151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Adjusts computing resources based on real-time demand.</a:t>
            </a:r>
            <a:endParaRPr lang="en-US" sz="1513" dirty="0"/>
          </a:p>
        </p:txBody>
      </p:sp>
      <p:sp>
        <p:nvSpPr>
          <p:cNvPr id="11" name="Shape 6"/>
          <p:cNvSpPr/>
          <p:nvPr/>
        </p:nvSpPr>
        <p:spPr>
          <a:xfrm>
            <a:off x="672346" y="3740468"/>
            <a:ext cx="432197" cy="432197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761762" y="3804880"/>
            <a:ext cx="253246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8"/>
              </a:lnSpc>
              <a:buNone/>
            </a:pPr>
            <a:r>
              <a:rPr lang="en-US" sz="2388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88" dirty="0"/>
          </a:p>
        </p:txBody>
      </p:sp>
      <p:sp>
        <p:nvSpPr>
          <p:cNvPr id="13" name="Text 8"/>
          <p:cNvSpPr/>
          <p:nvPr/>
        </p:nvSpPr>
        <p:spPr>
          <a:xfrm>
            <a:off x="1296591" y="3740468"/>
            <a:ext cx="2727960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99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Cost Optimization</a:t>
            </a:r>
            <a:endParaRPr lang="en-US" sz="1990" dirty="0"/>
          </a:p>
        </p:txBody>
      </p:sp>
      <p:sp>
        <p:nvSpPr>
          <p:cNvPr id="14" name="Text 9"/>
          <p:cNvSpPr/>
          <p:nvPr/>
        </p:nvSpPr>
        <p:spPr>
          <a:xfrm>
            <a:off x="1296591" y="4171593"/>
            <a:ext cx="7175063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0"/>
              </a:lnSpc>
              <a:buNone/>
            </a:pPr>
            <a:r>
              <a:rPr lang="en-US" sz="151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unnecessary spending by allocating resources efficiently.</a:t>
            </a:r>
            <a:endParaRPr lang="en-US" sz="1513" dirty="0"/>
          </a:p>
        </p:txBody>
      </p:sp>
      <p:sp>
        <p:nvSpPr>
          <p:cNvPr id="15" name="Shape 10"/>
          <p:cNvSpPr/>
          <p:nvPr/>
        </p:nvSpPr>
        <p:spPr>
          <a:xfrm>
            <a:off x="672346" y="4886920"/>
            <a:ext cx="432197" cy="432197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754856" y="4951333"/>
            <a:ext cx="267176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8"/>
              </a:lnSpc>
              <a:buNone/>
            </a:pPr>
            <a:r>
              <a:rPr lang="en-US" sz="2388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88" dirty="0"/>
          </a:p>
        </p:txBody>
      </p:sp>
      <p:sp>
        <p:nvSpPr>
          <p:cNvPr id="17" name="Text 12"/>
          <p:cNvSpPr/>
          <p:nvPr/>
        </p:nvSpPr>
        <p:spPr>
          <a:xfrm>
            <a:off x="1296591" y="4886920"/>
            <a:ext cx="252757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99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High Availability</a:t>
            </a:r>
            <a:endParaRPr lang="en-US" sz="1990" dirty="0"/>
          </a:p>
        </p:txBody>
      </p:sp>
      <p:sp>
        <p:nvSpPr>
          <p:cNvPr id="18" name="Text 13"/>
          <p:cNvSpPr/>
          <p:nvPr/>
        </p:nvSpPr>
        <p:spPr>
          <a:xfrm>
            <a:off x="1296591" y="5318046"/>
            <a:ext cx="7175063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0"/>
              </a:lnSpc>
              <a:buNone/>
            </a:pPr>
            <a:r>
              <a:rPr lang="en-US" sz="151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Ensures continuous service by distributing workload across multiple servers.</a:t>
            </a:r>
            <a:endParaRPr lang="en-US" sz="1513" dirty="0"/>
          </a:p>
        </p:txBody>
      </p:sp>
      <p:sp>
        <p:nvSpPr>
          <p:cNvPr id="19" name="Shape 14"/>
          <p:cNvSpPr/>
          <p:nvPr/>
        </p:nvSpPr>
        <p:spPr>
          <a:xfrm>
            <a:off x="672346" y="6033373"/>
            <a:ext cx="432197" cy="432197"/>
          </a:xfrm>
          <a:prstGeom prst="roundRect">
            <a:avLst>
              <a:gd name="adj" fmla="val 200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748308" y="6097786"/>
            <a:ext cx="280273" cy="303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8"/>
              </a:lnSpc>
              <a:buNone/>
            </a:pPr>
            <a:r>
              <a:rPr lang="en-US" sz="2388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388" dirty="0"/>
          </a:p>
        </p:txBody>
      </p:sp>
      <p:sp>
        <p:nvSpPr>
          <p:cNvPr id="21" name="Text 16"/>
          <p:cNvSpPr/>
          <p:nvPr/>
        </p:nvSpPr>
        <p:spPr>
          <a:xfrm>
            <a:off x="1296591" y="6033373"/>
            <a:ext cx="4108132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99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Performance Improvement</a:t>
            </a:r>
            <a:endParaRPr lang="en-US" sz="1990" dirty="0"/>
          </a:p>
        </p:txBody>
      </p:sp>
      <p:sp>
        <p:nvSpPr>
          <p:cNvPr id="22" name="Text 17"/>
          <p:cNvSpPr/>
          <p:nvPr/>
        </p:nvSpPr>
        <p:spPr>
          <a:xfrm>
            <a:off x="1296591" y="6464498"/>
            <a:ext cx="7175063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20"/>
              </a:lnSpc>
              <a:buNone/>
            </a:pPr>
            <a:r>
              <a:rPr lang="en-US" sz="151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latency and improves response times by managing server load.</a:t>
            </a:r>
            <a:endParaRPr lang="en-US" sz="1513" dirty="0"/>
          </a:p>
        </p:txBody>
      </p:sp>
      <p:pic>
        <p:nvPicPr>
          <p:cNvPr id="23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5813" y="2343507"/>
            <a:ext cx="5042654" cy="354246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1268" y="1206579"/>
            <a:ext cx="5808702" cy="5840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98"/>
              </a:lnSpc>
              <a:buNone/>
            </a:pPr>
            <a:r>
              <a:rPr lang="en-US" sz="3678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Job Shop Scheduling</a:t>
            </a:r>
            <a:endParaRPr lang="en-US" sz="3678" dirty="0"/>
          </a:p>
        </p:txBody>
      </p:sp>
      <p:sp>
        <p:nvSpPr>
          <p:cNvPr id="7" name="Shape 2"/>
          <p:cNvSpPr/>
          <p:nvPr/>
        </p:nvSpPr>
        <p:spPr>
          <a:xfrm>
            <a:off x="869752" y="2056805"/>
            <a:ext cx="35481" cy="4966097"/>
          </a:xfrm>
          <a:prstGeom prst="roundRect">
            <a:avLst>
              <a:gd name="adj" fmla="val 225149"/>
            </a:avLst>
          </a:prstGeom>
          <a:solidFill>
            <a:srgbClr val="8D2424"/>
          </a:solidFill>
          <a:ln/>
        </p:spPr>
      </p:sp>
      <p:sp>
        <p:nvSpPr>
          <p:cNvPr id="8" name="Shape 3"/>
          <p:cNvSpPr/>
          <p:nvPr/>
        </p:nvSpPr>
        <p:spPr>
          <a:xfrm>
            <a:off x="1087160" y="2438400"/>
            <a:ext cx="621268" cy="35481"/>
          </a:xfrm>
          <a:prstGeom prst="roundRect">
            <a:avLst>
              <a:gd name="adj" fmla="val 225149"/>
            </a:avLst>
          </a:prstGeom>
          <a:solidFill>
            <a:srgbClr val="8D2424"/>
          </a:solidFill>
          <a:ln/>
        </p:spPr>
      </p:sp>
      <p:sp>
        <p:nvSpPr>
          <p:cNvPr id="9" name="Shape 4"/>
          <p:cNvSpPr/>
          <p:nvPr/>
        </p:nvSpPr>
        <p:spPr>
          <a:xfrm>
            <a:off x="687824" y="2256473"/>
            <a:ext cx="399336" cy="399336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805101" y="2316004"/>
            <a:ext cx="164783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07" dirty="0"/>
          </a:p>
        </p:txBody>
      </p:sp>
      <p:sp>
        <p:nvSpPr>
          <p:cNvPr id="11" name="Text 6"/>
          <p:cNvSpPr/>
          <p:nvPr/>
        </p:nvSpPr>
        <p:spPr>
          <a:xfrm>
            <a:off x="1863804" y="2234327"/>
            <a:ext cx="2335768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Job Arrival</a:t>
            </a:r>
            <a:endParaRPr lang="en-US" sz="1839" dirty="0"/>
          </a:p>
        </p:txBody>
      </p:sp>
      <p:sp>
        <p:nvSpPr>
          <p:cNvPr id="12" name="Text 7"/>
          <p:cNvSpPr/>
          <p:nvPr/>
        </p:nvSpPr>
        <p:spPr>
          <a:xfrm>
            <a:off x="1863804" y="2632710"/>
            <a:ext cx="6658928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39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New tasks or jobs are received and added to the queue.</a:t>
            </a:r>
            <a:endParaRPr lang="en-US" sz="1398" dirty="0"/>
          </a:p>
        </p:txBody>
      </p:sp>
      <p:sp>
        <p:nvSpPr>
          <p:cNvPr id="13" name="Shape 8"/>
          <p:cNvSpPr/>
          <p:nvPr/>
        </p:nvSpPr>
        <p:spPr>
          <a:xfrm>
            <a:off x="1087160" y="3653314"/>
            <a:ext cx="621268" cy="35481"/>
          </a:xfrm>
          <a:prstGeom prst="roundRect">
            <a:avLst>
              <a:gd name="adj" fmla="val 225149"/>
            </a:avLst>
          </a:prstGeom>
          <a:solidFill>
            <a:srgbClr val="8D2424"/>
          </a:solidFill>
          <a:ln/>
        </p:spPr>
      </p:sp>
      <p:sp>
        <p:nvSpPr>
          <p:cNvPr id="14" name="Shape 9"/>
          <p:cNvSpPr/>
          <p:nvPr/>
        </p:nvSpPr>
        <p:spPr>
          <a:xfrm>
            <a:off x="687824" y="3471386"/>
            <a:ext cx="399336" cy="399336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770453" y="3530918"/>
            <a:ext cx="233958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07" dirty="0"/>
          </a:p>
        </p:txBody>
      </p:sp>
      <p:sp>
        <p:nvSpPr>
          <p:cNvPr id="16" name="Text 11"/>
          <p:cNvSpPr/>
          <p:nvPr/>
        </p:nvSpPr>
        <p:spPr>
          <a:xfrm>
            <a:off x="1863804" y="3449241"/>
            <a:ext cx="2623185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Allocation</a:t>
            </a:r>
            <a:endParaRPr lang="en-US" sz="1839" dirty="0"/>
          </a:p>
        </p:txBody>
      </p:sp>
      <p:sp>
        <p:nvSpPr>
          <p:cNvPr id="17" name="Text 12"/>
          <p:cNvSpPr/>
          <p:nvPr/>
        </p:nvSpPr>
        <p:spPr>
          <a:xfrm>
            <a:off x="1863804" y="3847624"/>
            <a:ext cx="6658928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39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Jobs are assigned to appropriate machines based on their requirements.</a:t>
            </a:r>
            <a:endParaRPr lang="en-US" sz="1398" dirty="0"/>
          </a:p>
        </p:txBody>
      </p:sp>
      <p:sp>
        <p:nvSpPr>
          <p:cNvPr id="18" name="Shape 13"/>
          <p:cNvSpPr/>
          <p:nvPr/>
        </p:nvSpPr>
        <p:spPr>
          <a:xfrm>
            <a:off x="1087160" y="4868228"/>
            <a:ext cx="621268" cy="35481"/>
          </a:xfrm>
          <a:prstGeom prst="roundRect">
            <a:avLst>
              <a:gd name="adj" fmla="val 225149"/>
            </a:avLst>
          </a:prstGeom>
          <a:solidFill>
            <a:srgbClr val="8D2424"/>
          </a:solidFill>
          <a:ln/>
        </p:spPr>
      </p:sp>
      <p:sp>
        <p:nvSpPr>
          <p:cNvPr id="19" name="Shape 14"/>
          <p:cNvSpPr/>
          <p:nvPr/>
        </p:nvSpPr>
        <p:spPr>
          <a:xfrm>
            <a:off x="687824" y="4686300"/>
            <a:ext cx="399336" cy="399336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764024" y="4745831"/>
            <a:ext cx="246817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207" dirty="0"/>
          </a:p>
        </p:txBody>
      </p:sp>
      <p:sp>
        <p:nvSpPr>
          <p:cNvPr id="21" name="Text 16"/>
          <p:cNvSpPr/>
          <p:nvPr/>
        </p:nvSpPr>
        <p:spPr>
          <a:xfrm>
            <a:off x="1863804" y="4664154"/>
            <a:ext cx="2335768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Job Completion</a:t>
            </a:r>
            <a:endParaRPr lang="en-US" sz="1839" dirty="0"/>
          </a:p>
        </p:txBody>
      </p:sp>
      <p:sp>
        <p:nvSpPr>
          <p:cNvPr id="22" name="Text 17"/>
          <p:cNvSpPr/>
          <p:nvPr/>
        </p:nvSpPr>
        <p:spPr>
          <a:xfrm>
            <a:off x="1863804" y="5062537"/>
            <a:ext cx="6658928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39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Finished jobs are removed from the schedule, freeing up resources.</a:t>
            </a:r>
            <a:endParaRPr lang="en-US" sz="1398" dirty="0"/>
          </a:p>
        </p:txBody>
      </p:sp>
      <p:sp>
        <p:nvSpPr>
          <p:cNvPr id="23" name="Shape 18"/>
          <p:cNvSpPr/>
          <p:nvPr/>
        </p:nvSpPr>
        <p:spPr>
          <a:xfrm>
            <a:off x="1087160" y="6083141"/>
            <a:ext cx="621268" cy="35481"/>
          </a:xfrm>
          <a:prstGeom prst="roundRect">
            <a:avLst>
              <a:gd name="adj" fmla="val 225149"/>
            </a:avLst>
          </a:prstGeom>
          <a:solidFill>
            <a:srgbClr val="8D2424"/>
          </a:solidFill>
          <a:ln/>
        </p:spPr>
      </p:sp>
      <p:sp>
        <p:nvSpPr>
          <p:cNvPr id="24" name="Shape 19"/>
          <p:cNvSpPr/>
          <p:nvPr/>
        </p:nvSpPr>
        <p:spPr>
          <a:xfrm>
            <a:off x="687824" y="5901214"/>
            <a:ext cx="399336" cy="399336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757952" y="5960745"/>
            <a:ext cx="258961" cy="2802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7"/>
              </a:lnSpc>
              <a:buNone/>
            </a:pPr>
            <a:r>
              <a:rPr lang="en-US" sz="220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207" dirty="0"/>
          </a:p>
        </p:txBody>
      </p:sp>
      <p:sp>
        <p:nvSpPr>
          <p:cNvPr id="26" name="Text 21"/>
          <p:cNvSpPr/>
          <p:nvPr/>
        </p:nvSpPr>
        <p:spPr>
          <a:xfrm>
            <a:off x="1863804" y="5879068"/>
            <a:ext cx="3186351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Resource Management</a:t>
            </a:r>
            <a:endParaRPr lang="en-US" sz="1839" dirty="0"/>
          </a:p>
        </p:txBody>
      </p:sp>
      <p:sp>
        <p:nvSpPr>
          <p:cNvPr id="27" name="Text 22"/>
          <p:cNvSpPr/>
          <p:nvPr/>
        </p:nvSpPr>
        <p:spPr>
          <a:xfrm>
            <a:off x="1863804" y="6277451"/>
            <a:ext cx="6658928" cy="567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398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Monitors resource utilization and optimizes allocation based on available capacity.</a:t>
            </a:r>
            <a:endParaRPr lang="en-US" sz="139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946071"/>
            <a:ext cx="7415927" cy="24363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Pseudo Code for Elastic Cloud Balancing</a:t>
            </a:r>
            <a:endParaRPr lang="en-US" sz="5116" dirty="0"/>
          </a:p>
        </p:txBody>
      </p:sp>
      <p:sp>
        <p:nvSpPr>
          <p:cNvPr id="7" name="Shape 2"/>
          <p:cNvSpPr/>
          <p:nvPr/>
        </p:nvSpPr>
        <p:spPr>
          <a:xfrm>
            <a:off x="6350437" y="3752731"/>
            <a:ext cx="7415927" cy="3530679"/>
          </a:xfrm>
          <a:prstGeom prst="roundRect">
            <a:avLst>
              <a:gd name="adj" fmla="val 3147"/>
            </a:avLst>
          </a:prstGeom>
          <a:solidFill>
            <a:srgbClr val="460707"/>
          </a:solidFill>
          <a:ln/>
        </p:spPr>
      </p:sp>
      <p:sp>
        <p:nvSpPr>
          <p:cNvPr id="8" name="Shape 3"/>
          <p:cNvSpPr/>
          <p:nvPr/>
        </p:nvSpPr>
        <p:spPr>
          <a:xfrm>
            <a:off x="6338173" y="3752731"/>
            <a:ext cx="7440454" cy="3530679"/>
          </a:xfrm>
          <a:prstGeom prst="roundRect">
            <a:avLst>
              <a:gd name="adj" fmla="val 1049"/>
            </a:avLst>
          </a:prstGeom>
          <a:solidFill>
            <a:srgbClr val="460707"/>
          </a:solidFill>
          <a:ln/>
        </p:spPr>
      </p:sp>
      <p:sp>
        <p:nvSpPr>
          <p:cNvPr id="9" name="Text 4"/>
          <p:cNvSpPr/>
          <p:nvPr/>
        </p:nvSpPr>
        <p:spPr>
          <a:xfrm>
            <a:off x="6584990" y="3937873"/>
            <a:ext cx="6946821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elasticCloudBalancing(demand):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if demand &gt; currentCapacity: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scaleUp(demand - currentCapacity)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elif demand &lt; currentCapacity: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scaleDown(currentCapacity - demand)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else: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maintainCurrentCapacity()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 function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288858"/>
            <a:ext cx="4869180" cy="36518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748546"/>
            <a:ext cx="7415927" cy="24363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Pseudo Code for Job Shop Scheduling</a:t>
            </a:r>
            <a:endParaRPr lang="en-US" sz="5116" dirty="0"/>
          </a:p>
        </p:txBody>
      </p:sp>
      <p:sp>
        <p:nvSpPr>
          <p:cNvPr id="7" name="Shape 2"/>
          <p:cNvSpPr/>
          <p:nvPr/>
        </p:nvSpPr>
        <p:spPr>
          <a:xfrm>
            <a:off x="6350437" y="3555206"/>
            <a:ext cx="7415927" cy="3925729"/>
          </a:xfrm>
          <a:prstGeom prst="roundRect">
            <a:avLst>
              <a:gd name="adj" fmla="val 2830"/>
            </a:avLst>
          </a:prstGeom>
          <a:solidFill>
            <a:srgbClr val="460707"/>
          </a:solidFill>
          <a:ln/>
        </p:spPr>
      </p:sp>
      <p:sp>
        <p:nvSpPr>
          <p:cNvPr id="8" name="Shape 3"/>
          <p:cNvSpPr/>
          <p:nvPr/>
        </p:nvSpPr>
        <p:spPr>
          <a:xfrm>
            <a:off x="6338173" y="3555206"/>
            <a:ext cx="7440454" cy="3925729"/>
          </a:xfrm>
          <a:prstGeom prst="roundRect">
            <a:avLst>
              <a:gd name="adj" fmla="val 943"/>
            </a:avLst>
          </a:prstGeom>
          <a:solidFill>
            <a:srgbClr val="460707"/>
          </a:solidFill>
          <a:ln/>
        </p:spPr>
      </p:sp>
      <p:sp>
        <p:nvSpPr>
          <p:cNvPr id="9" name="Text 4"/>
          <p:cNvSpPr/>
          <p:nvPr/>
        </p:nvSpPr>
        <p:spPr>
          <a:xfrm>
            <a:off x="6584990" y="3740348"/>
            <a:ext cx="6946821" cy="35554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jobShopScheduling(jobs, machines):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for each job in jobs: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find suitable machine for job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allocate job to machine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update machine schedule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end for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optimize machine schedules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optimized schedule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 function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563529"/>
            <a:ext cx="12902327" cy="1624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Advantages of Integrated Resource Management</a:t>
            </a:r>
            <a:endParaRPr lang="en-US" sz="5116" dirty="0"/>
          </a:p>
        </p:txBody>
      </p:sp>
      <p:sp>
        <p:nvSpPr>
          <p:cNvPr id="5" name="Text 2"/>
          <p:cNvSpPr/>
          <p:nvPr/>
        </p:nvSpPr>
        <p:spPr>
          <a:xfrm>
            <a:off x="864037" y="3804880"/>
            <a:ext cx="3898821" cy="8120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Increased Efficiency</a:t>
            </a:r>
            <a:endParaRPr lang="en-US" sz="2558" dirty="0"/>
          </a:p>
        </p:txBody>
      </p:sp>
      <p:sp>
        <p:nvSpPr>
          <p:cNvPr id="6" name="Text 3"/>
          <p:cNvSpPr/>
          <p:nvPr/>
        </p:nvSpPr>
        <p:spPr>
          <a:xfrm>
            <a:off x="864037" y="4863703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managing resources effectively, businesses can streamline processes, reduce waste, and improve productivity.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804880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Cost Reduction</a:t>
            </a:r>
            <a:endParaRPr lang="en-US" sz="2558" dirty="0"/>
          </a:p>
        </p:txBody>
      </p:sp>
      <p:sp>
        <p:nvSpPr>
          <p:cNvPr id="8" name="Text 5"/>
          <p:cNvSpPr/>
          <p:nvPr/>
        </p:nvSpPr>
        <p:spPr>
          <a:xfrm>
            <a:off x="5372695" y="44577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FFE5E5"/>
              </a:solidFill>
              <a:latin typeface="DM Sans" pitchFamily="34" charset="0"/>
              <a:ea typeface="DM Sans" pitchFamily="34" charset="-122"/>
              <a:cs typeface="DM Sans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optimization helps reduce unnecessary spending and maximize return on investment.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804880"/>
            <a:ext cx="3898821" cy="8120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97"/>
              </a:lnSpc>
              <a:buNone/>
            </a:pPr>
            <a:r>
              <a:rPr lang="en-US" sz="2558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Improved Decision-Making</a:t>
            </a:r>
            <a:endParaRPr lang="en-US" sz="2558" dirty="0"/>
          </a:p>
        </p:txBody>
      </p:sp>
      <p:sp>
        <p:nvSpPr>
          <p:cNvPr id="10" name="Text 7"/>
          <p:cNvSpPr/>
          <p:nvPr/>
        </p:nvSpPr>
        <p:spPr>
          <a:xfrm>
            <a:off x="9881354" y="486370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Accurate data on resource availability and usage empowers better informed decisions.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1181" y="2287786"/>
            <a:ext cx="4872038" cy="365402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0108" y="676037"/>
            <a:ext cx="7423785" cy="16168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65"/>
              </a:lnSpc>
              <a:buNone/>
            </a:pPr>
            <a:r>
              <a:rPr lang="en-US" sz="5092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and Considerations</a:t>
            </a:r>
            <a:endParaRPr lang="en-US" sz="5092" dirty="0"/>
          </a:p>
        </p:txBody>
      </p:sp>
      <p:sp>
        <p:nvSpPr>
          <p:cNvPr id="7" name="Shape 2"/>
          <p:cNvSpPr/>
          <p:nvPr/>
        </p:nvSpPr>
        <p:spPr>
          <a:xfrm>
            <a:off x="860108" y="2661523"/>
            <a:ext cx="7423785" cy="4892040"/>
          </a:xfrm>
          <a:prstGeom prst="roundRect">
            <a:avLst>
              <a:gd name="adj" fmla="val 2261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875348" y="2676763"/>
            <a:ext cx="7393305" cy="14894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1121093" y="2831783"/>
            <a:ext cx="3201353" cy="3931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Availability</a:t>
            </a:r>
            <a:endParaRPr lang="en-US" sz="1935" dirty="0"/>
          </a:p>
        </p:txBody>
      </p:sp>
      <p:sp>
        <p:nvSpPr>
          <p:cNvPr id="10" name="Text 5"/>
          <p:cNvSpPr/>
          <p:nvPr/>
        </p:nvSpPr>
        <p:spPr>
          <a:xfrm>
            <a:off x="4821555" y="2831783"/>
            <a:ext cx="3201353" cy="11794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Ensuring sufficient resources are available to meet demands.</a:t>
            </a:r>
            <a:endParaRPr lang="en-US" sz="1935" dirty="0"/>
          </a:p>
        </p:txBody>
      </p:sp>
      <p:sp>
        <p:nvSpPr>
          <p:cNvPr id="11" name="Shape 6"/>
          <p:cNvSpPr/>
          <p:nvPr/>
        </p:nvSpPr>
        <p:spPr>
          <a:xfrm>
            <a:off x="875348" y="4166235"/>
            <a:ext cx="7393305" cy="1882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1121093" y="4321254"/>
            <a:ext cx="3201353" cy="3931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Utilization</a:t>
            </a:r>
            <a:endParaRPr lang="en-US" sz="1935" dirty="0"/>
          </a:p>
        </p:txBody>
      </p:sp>
      <p:sp>
        <p:nvSpPr>
          <p:cNvPr id="13" name="Text 8"/>
          <p:cNvSpPr/>
          <p:nvPr/>
        </p:nvSpPr>
        <p:spPr>
          <a:xfrm>
            <a:off x="4821555" y="4321254"/>
            <a:ext cx="3201353" cy="15725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Tracking and optimizing resource usage to minimize waste and maximize efficiency.</a:t>
            </a:r>
            <a:endParaRPr lang="en-US" sz="1935" dirty="0"/>
          </a:p>
        </p:txBody>
      </p:sp>
      <p:sp>
        <p:nvSpPr>
          <p:cNvPr id="14" name="Shape 9"/>
          <p:cNvSpPr/>
          <p:nvPr/>
        </p:nvSpPr>
        <p:spPr>
          <a:xfrm>
            <a:off x="875348" y="6048851"/>
            <a:ext cx="7393305" cy="14894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1121093" y="6203871"/>
            <a:ext cx="3201353" cy="3931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Allocation</a:t>
            </a:r>
            <a:endParaRPr lang="en-US" sz="1935" dirty="0"/>
          </a:p>
        </p:txBody>
      </p:sp>
      <p:sp>
        <p:nvSpPr>
          <p:cNvPr id="16" name="Text 11"/>
          <p:cNvSpPr/>
          <p:nvPr/>
        </p:nvSpPr>
        <p:spPr>
          <a:xfrm>
            <a:off x="4821555" y="6203871"/>
            <a:ext cx="3201353" cy="11794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Assigning resources to projects or tasks based on priorities and requirements.</a:t>
            </a:r>
            <a:endParaRPr lang="en-US" sz="193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745343"/>
            <a:ext cx="4869180" cy="27389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327434"/>
            <a:ext cx="7415927" cy="1624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95"/>
              </a:lnSpc>
              <a:buNone/>
            </a:pPr>
            <a:r>
              <a:rPr lang="en-US" sz="511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and Key Takeaways</a:t>
            </a:r>
            <a:endParaRPr lang="en-US" sz="5116" dirty="0"/>
          </a:p>
        </p:txBody>
      </p:sp>
      <p:sp>
        <p:nvSpPr>
          <p:cNvPr id="7" name="Text 2"/>
          <p:cNvSpPr/>
          <p:nvPr/>
        </p:nvSpPr>
        <p:spPr>
          <a:xfrm>
            <a:off x="864037" y="4321969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Effective resource management is crucial for organizational success. By leveraging tools like elastic cloud balancing and job shop scheduling, businesses can optimize resource utilization, improve efficiency, and gain a competitive edge.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375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Consolas</vt:lpstr>
      <vt:lpstr>Dela Gothic One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sumanth kumar</cp:lastModifiedBy>
  <cp:revision>3</cp:revision>
  <dcterms:created xsi:type="dcterms:W3CDTF">2024-06-29T03:26:55Z</dcterms:created>
  <dcterms:modified xsi:type="dcterms:W3CDTF">2024-06-29T03:53:11Z</dcterms:modified>
</cp:coreProperties>
</file>